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265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54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84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78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72846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73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07167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7208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04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2772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20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C65B61-ACC1-4B99-A516-65511941B180}" type="datetimeFigureOut">
              <a:rPr lang="nl-NL" smtClean="0"/>
              <a:t>23-8-2021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D02EFA3-C58E-4FE9-BDF9-F163665B5F9F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630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wb.nl/juridisch-advies/in-het-verkeer/verkeersregels/vervoer-kinderen-nederlan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ontwikkelingspsychologie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l-NL" dirty="0"/>
              <a:t>Leerjaar 2</a:t>
            </a:r>
          </a:p>
          <a:p>
            <a:r>
              <a:rPr lang="nl-NL" dirty="0"/>
              <a:t>Les 4</a:t>
            </a:r>
          </a:p>
          <a:p>
            <a:r>
              <a:rPr lang="nl-NL" dirty="0"/>
              <a:t>Hoofdstuk 6</a:t>
            </a:r>
          </a:p>
        </p:txBody>
      </p:sp>
    </p:spTree>
    <p:extLst>
      <p:ext uri="{BB962C8B-B14F-4D97-AF65-F5344CB8AC3E}">
        <p14:creationId xmlns:p14="http://schemas.microsoft.com/office/powerpoint/2010/main" val="2513669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Conflicten oplossen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57300" y="1267097"/>
            <a:ext cx="4800600" cy="4638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Gordon is van mening dat je kinderen zelf hun conflict ka laten oplossen. Grijp daarom niet meteen in, kijk eerst of ze er samen uit komen. Lukt dit niet..;</a:t>
            </a:r>
          </a:p>
          <a:p>
            <a:pPr marL="0" indent="0">
              <a:buNone/>
            </a:pPr>
            <a:r>
              <a:rPr lang="nl-NL" dirty="0"/>
              <a:t>Verwoord dan hun probleem en vraag hoe ze het gaan oplossen</a:t>
            </a:r>
          </a:p>
          <a:p>
            <a:pPr marL="0" indent="0">
              <a:buNone/>
            </a:pPr>
            <a:r>
              <a:rPr lang="nl-NL" dirty="0"/>
              <a:t>Lukt dit ook niet, dan kun je ze suggesties geven om het conflict op te lossen, maar laat ze wel samen kiezen.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Op deze manier denken de kinderen actief mee, komen de echte problemen naar boven en wordt de oplossen van hunzelf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949440" y="1267097"/>
            <a:ext cx="4498956" cy="4638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De Gordon-Methode:</a:t>
            </a:r>
          </a:p>
          <a:p>
            <a:pPr>
              <a:buFontTx/>
              <a:buChar char="-"/>
            </a:pPr>
            <a:r>
              <a:rPr lang="nl-NL" dirty="0"/>
              <a:t>Luister naar het kind</a:t>
            </a:r>
          </a:p>
          <a:p>
            <a:pPr>
              <a:buFontTx/>
              <a:buChar char="-"/>
            </a:pPr>
            <a:r>
              <a:rPr lang="nl-NL" dirty="0"/>
              <a:t>Praat begrijpelijk met het kind</a:t>
            </a:r>
          </a:p>
          <a:p>
            <a:pPr>
              <a:buFontTx/>
              <a:buChar char="-"/>
            </a:pPr>
            <a:r>
              <a:rPr lang="nl-NL" dirty="0"/>
              <a:t>Ga positief en met respect met elkaar om</a:t>
            </a:r>
          </a:p>
          <a:p>
            <a:pPr>
              <a:buFontTx/>
              <a:buChar char="-"/>
            </a:pPr>
            <a:r>
              <a:rPr lang="nl-NL" dirty="0"/>
              <a:t>Los conflicten op zonder verliezer</a:t>
            </a:r>
          </a:p>
          <a:p>
            <a:pPr>
              <a:buFontTx/>
              <a:buChar char="-"/>
            </a:pPr>
            <a:r>
              <a:rPr lang="nl-NL" dirty="0"/>
              <a:t>Maar samen afspraken waar iedereen zich aan kan houden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43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F99487A-641C-4972-AB2E-3744B548E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20" y="1042987"/>
            <a:ext cx="6362700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355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7049883-4952-46B7-9516-A2ED90B32383}"/>
              </a:ext>
            </a:extLst>
          </p:cNvPr>
          <p:cNvSpPr txBox="1"/>
          <p:nvPr/>
        </p:nvSpPr>
        <p:spPr>
          <a:xfrm>
            <a:off x="2496710" y="1765190"/>
            <a:ext cx="505497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6 fasen van de Geenverliesmethode:</a:t>
            </a:r>
          </a:p>
          <a:p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Stel vast wat het conflict is</a:t>
            </a:r>
          </a:p>
          <a:p>
            <a:pPr marL="342900" indent="-342900">
              <a:buAutoNum type="arabicPeriod"/>
            </a:pPr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Bedenk samen verschillende oplossingen</a:t>
            </a:r>
          </a:p>
          <a:p>
            <a:pPr marL="342900" indent="-342900">
              <a:buAutoNum type="arabicPeriod"/>
            </a:pPr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Bespreek de oplossingen</a:t>
            </a:r>
          </a:p>
          <a:p>
            <a:pPr marL="342900" indent="-342900">
              <a:buAutoNum type="arabicPeriod"/>
            </a:pPr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Beslis samen welke oplossing de beste is</a:t>
            </a:r>
          </a:p>
          <a:p>
            <a:pPr marL="342900" indent="-342900">
              <a:buAutoNum type="arabicPeriod"/>
            </a:pPr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Bedenk hoe jullie de oplossing kunnen uitvoeren</a:t>
            </a:r>
          </a:p>
          <a:p>
            <a:pPr marL="342900" indent="-342900">
              <a:buAutoNum type="arabicPeriod"/>
            </a:pPr>
            <a:endParaRPr lang="nl-NL" dirty="0"/>
          </a:p>
          <a:p>
            <a:pPr marL="342900" indent="-342900">
              <a:buAutoNum type="arabicPeriod"/>
            </a:pPr>
            <a:r>
              <a:rPr lang="nl-NL" dirty="0"/>
              <a:t>Beoordeel na een tijdje of de oplossing werkt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C9D0511-29CF-4613-9A77-3D0BBFD28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8659" y="6021581"/>
            <a:ext cx="5474682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39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F5ACFC44-9D33-4AB6-9F7F-C935E93393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061" b="-1"/>
          <a:stretch/>
        </p:blipFill>
        <p:spPr>
          <a:xfrm>
            <a:off x="1664448" y="643466"/>
            <a:ext cx="960080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7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>
            <a:normAutofit/>
          </a:bodyPr>
          <a:lstStyle/>
          <a:p>
            <a:r>
              <a:rPr lang="nl-NL" sz="4400"/>
              <a:t>Na deze les weet je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1678" y="2286001"/>
            <a:ext cx="4363595" cy="3593591"/>
          </a:xfrm>
        </p:spPr>
        <p:txBody>
          <a:bodyPr>
            <a:normAutofit/>
          </a:bodyPr>
          <a:lstStyle/>
          <a:p>
            <a:r>
              <a:rPr lang="nl-NL" dirty="0"/>
              <a:t>Hoe scholen kunnen omgaan met activiteiten en bepaalde regels</a:t>
            </a:r>
          </a:p>
          <a:p>
            <a:r>
              <a:rPr lang="nl-NL" dirty="0"/>
              <a:t>Wat de rol van toezichthouder is op het schoolplein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04B43A3-07F0-4A72-B72C-EFECCB5A70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05" r="13905" b="1"/>
          <a:stretch/>
        </p:blipFill>
        <p:spPr>
          <a:xfrm>
            <a:off x="6096000" y="580713"/>
            <a:ext cx="5414304" cy="5407737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56B6140D-6ACD-4F00-A861-BE31D2A5BAAA}"/>
              </a:ext>
            </a:extLst>
          </p:cNvPr>
          <p:cNvSpPr/>
          <p:nvPr/>
        </p:nvSpPr>
        <p:spPr>
          <a:xfrm>
            <a:off x="1128594" y="4135403"/>
            <a:ext cx="4723994" cy="20774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nl-NL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Huiswerk voor vandaag</a:t>
            </a:r>
            <a:r>
              <a:rPr lang="nl-NL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>
              <a:spcAft>
                <a:spcPts val="600"/>
              </a:spcAft>
            </a:pPr>
            <a:r>
              <a:rPr lang="nl-NL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Je hebt opgezocht in het Protocol </a:t>
            </a:r>
            <a:r>
              <a:rPr lang="nl-NL" dirty="0">
                <a:solidFill>
                  <a:prstClr val="black"/>
                </a:solidFill>
                <a:latin typeface="Trebuchet MS" panose="020B0603020202020204"/>
              </a:rPr>
              <a:t>toezicht en afspraken buitenschoolse activiteiten</a:t>
            </a:r>
          </a:p>
          <a:p>
            <a:pPr>
              <a:spcAft>
                <a:spcPts val="600"/>
              </a:spcAft>
            </a:pPr>
            <a:r>
              <a:rPr lang="nl-NL" dirty="0">
                <a:solidFill>
                  <a:prstClr val="black"/>
                </a:solidFill>
                <a:latin typeface="Trebuchet MS" panose="020B0603020202020204"/>
              </a:rPr>
              <a:t>Van jouw stageschool wat er wel en niet in staat. </a:t>
            </a:r>
            <a:endParaRPr lang="nl-N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spcAft>
                <a:spcPts val="600"/>
              </a:spcAft>
            </a:pPr>
            <a:endParaRPr lang="nl-N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780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Protocol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..een methodische leidraad waarin regels staan vastgelegd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Ouders moeten er van uit kunnen gaan dat alle activiteiten op een verantwoorde manier plaatsvinden. Ook de buitenschoolse activiteiten!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Protocol buitenschoolse activiteiten bevat bijv.:</a:t>
            </a:r>
          </a:p>
          <a:p>
            <a:pPr>
              <a:buFontTx/>
              <a:buChar char="-"/>
            </a:pPr>
            <a:r>
              <a:rPr lang="nl-NL" dirty="0"/>
              <a:t>Informeren van ouders</a:t>
            </a:r>
          </a:p>
          <a:p>
            <a:pPr>
              <a:buFontTx/>
              <a:buChar char="-"/>
            </a:pPr>
            <a:r>
              <a:rPr lang="nl-NL" dirty="0"/>
              <a:t>Toestemming voor deelname</a:t>
            </a:r>
          </a:p>
          <a:p>
            <a:pPr>
              <a:buFontTx/>
              <a:buChar char="-"/>
            </a:pPr>
            <a:r>
              <a:rPr lang="nl-NL" dirty="0"/>
              <a:t>Voorbereiden leerlingen</a:t>
            </a:r>
          </a:p>
          <a:p>
            <a:pPr>
              <a:buFontTx/>
              <a:buChar char="-"/>
            </a:pPr>
            <a:r>
              <a:rPr lang="nl-NL" dirty="0"/>
              <a:t>Verzekering</a:t>
            </a:r>
          </a:p>
          <a:p>
            <a:pPr>
              <a:buFontTx/>
              <a:buChar char="-"/>
            </a:pPr>
            <a:r>
              <a:rPr lang="nl-NL" dirty="0"/>
              <a:t>Vervoer</a:t>
            </a:r>
          </a:p>
          <a:p>
            <a:pPr>
              <a:buFontTx/>
              <a:buChar char="-"/>
            </a:pPr>
            <a:r>
              <a:rPr lang="nl-NL" dirty="0"/>
              <a:t>Calamiteiten </a:t>
            </a:r>
          </a:p>
        </p:txBody>
      </p:sp>
    </p:spTree>
    <p:extLst>
      <p:ext uri="{BB962C8B-B14F-4D97-AF65-F5344CB8AC3E}">
        <p14:creationId xmlns:p14="http://schemas.microsoft.com/office/powerpoint/2010/main" val="219657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Vervoer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257300" y="1567104"/>
            <a:ext cx="4800600" cy="632529"/>
          </a:xfrm>
        </p:spPr>
        <p:txBody>
          <a:bodyPr/>
          <a:lstStyle/>
          <a:p>
            <a:r>
              <a:rPr lang="nl-NL" dirty="0"/>
              <a:t>wandelen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2"/>
          </p:nvPr>
        </p:nvSpPr>
        <p:spPr>
          <a:xfrm>
            <a:off x="1257300" y="2199633"/>
            <a:ext cx="4800600" cy="4384047"/>
          </a:xfrm>
        </p:spPr>
        <p:txBody>
          <a:bodyPr>
            <a:normAutofit/>
          </a:bodyPr>
          <a:lstStyle/>
          <a:p>
            <a:r>
              <a:rPr lang="nl-NL" dirty="0"/>
              <a:t>Afspraken m.b.t. route,</a:t>
            </a:r>
          </a:p>
          <a:p>
            <a:r>
              <a:rPr lang="nl-NL" dirty="0"/>
              <a:t>Afspraken met leerlingen (regels),</a:t>
            </a:r>
          </a:p>
          <a:p>
            <a:r>
              <a:rPr lang="nl-NL" dirty="0"/>
              <a:t>Hesjes dragen</a:t>
            </a:r>
          </a:p>
          <a:p>
            <a:r>
              <a:rPr lang="nl-NL" dirty="0"/>
              <a:t>Als groep bij elkaar blijven</a:t>
            </a:r>
          </a:p>
          <a:p>
            <a:r>
              <a:rPr lang="nl-NL" dirty="0"/>
              <a:t>Tweetallen in een rij</a:t>
            </a:r>
          </a:p>
          <a:p>
            <a:r>
              <a:rPr lang="nl-NL" dirty="0"/>
              <a:t>Docent voorop, andere begeleider achteraan</a:t>
            </a:r>
          </a:p>
          <a:p>
            <a:r>
              <a:rPr lang="nl-NL" dirty="0"/>
              <a:t>Bij oversteken geeft de docent een stopteken aan het verkeer en kunnen de </a:t>
            </a:r>
            <a:r>
              <a:rPr lang="nl-NL" dirty="0" err="1"/>
              <a:t>lln</a:t>
            </a:r>
            <a:r>
              <a:rPr lang="nl-NL" dirty="0"/>
              <a:t> als groep oversteken</a:t>
            </a:r>
          </a:p>
          <a:p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3"/>
          </p:nvPr>
        </p:nvSpPr>
        <p:spPr>
          <a:xfrm>
            <a:off x="6516298" y="1874517"/>
            <a:ext cx="4800600" cy="632529"/>
          </a:xfrm>
        </p:spPr>
        <p:txBody>
          <a:bodyPr/>
          <a:lstStyle/>
          <a:p>
            <a:r>
              <a:rPr lang="nl-NL" dirty="0"/>
              <a:t>Fietsen</a:t>
            </a:r>
          </a:p>
          <a:p>
            <a:endParaRPr lang="nl-NL" dirty="0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4"/>
          </p:nvPr>
        </p:nvSpPr>
        <p:spPr>
          <a:xfrm>
            <a:off x="6633864" y="2199633"/>
            <a:ext cx="4800600" cy="4384047"/>
          </a:xfrm>
        </p:spPr>
        <p:txBody>
          <a:bodyPr>
            <a:normAutofit/>
          </a:bodyPr>
          <a:lstStyle/>
          <a:p>
            <a:r>
              <a:rPr lang="nl-NL" dirty="0"/>
              <a:t>Route vooraf doorspreken met alle begeleiders</a:t>
            </a:r>
          </a:p>
          <a:p>
            <a:r>
              <a:rPr lang="nl-NL" dirty="0"/>
              <a:t>Afspraken met </a:t>
            </a:r>
            <a:r>
              <a:rPr lang="nl-NL" dirty="0" err="1"/>
              <a:t>lln</a:t>
            </a:r>
            <a:endParaRPr lang="nl-NL" dirty="0"/>
          </a:p>
          <a:p>
            <a:r>
              <a:rPr lang="nl-NL" dirty="0"/>
              <a:t>Iedereen een veilige fiets</a:t>
            </a:r>
          </a:p>
          <a:p>
            <a:r>
              <a:rPr lang="nl-NL" dirty="0"/>
              <a:t>Eén leerling per fiets</a:t>
            </a:r>
          </a:p>
          <a:p>
            <a:r>
              <a:rPr lang="nl-NL" dirty="0"/>
              <a:t>Allen een hesje aan</a:t>
            </a:r>
          </a:p>
          <a:p>
            <a:r>
              <a:rPr lang="nl-NL" dirty="0"/>
              <a:t>Twee aan twee fietsen</a:t>
            </a:r>
          </a:p>
          <a:p>
            <a:r>
              <a:rPr lang="nl-NL" dirty="0"/>
              <a:t>Docent voor op, begeleider achteraan </a:t>
            </a:r>
          </a:p>
          <a:p>
            <a:r>
              <a:rPr lang="nl-NL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524507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Vervoer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69243" y="1476104"/>
            <a:ext cx="10178322" cy="5003073"/>
          </a:xfrm>
        </p:spPr>
        <p:txBody>
          <a:bodyPr>
            <a:normAutofit lnSpcReduction="10000"/>
          </a:bodyPr>
          <a:lstStyle/>
          <a:p>
            <a:r>
              <a:rPr lang="nl-NL" dirty="0"/>
              <a:t>OV,</a:t>
            </a:r>
          </a:p>
          <a:p>
            <a:r>
              <a:rPr lang="nl-NL" dirty="0"/>
              <a:t>Touringcar </a:t>
            </a:r>
          </a:p>
          <a:p>
            <a:r>
              <a:rPr lang="nl-NL" dirty="0"/>
              <a:t>Personen auto’s</a:t>
            </a:r>
          </a:p>
          <a:p>
            <a:endParaRPr lang="nl-NL" dirty="0"/>
          </a:p>
          <a:p>
            <a:r>
              <a:rPr lang="nl-NL" dirty="0"/>
              <a:t>Hiervoor gelden ook de wettelijke regels!</a:t>
            </a:r>
          </a:p>
          <a:p>
            <a:pPr lvl="1"/>
            <a:r>
              <a:rPr lang="nl-NL" dirty="0"/>
              <a:t>Gordels</a:t>
            </a:r>
          </a:p>
          <a:p>
            <a:pPr lvl="1"/>
            <a:r>
              <a:rPr lang="nl-NL" dirty="0"/>
              <a:t>Autozitjes</a:t>
            </a:r>
          </a:p>
          <a:p>
            <a:pPr lvl="1"/>
            <a:r>
              <a:rPr lang="nl-NL" dirty="0"/>
              <a:t>Aantal passagiers per auto niet meer dan aantal autogordel</a:t>
            </a:r>
          </a:p>
          <a:p>
            <a:pPr lvl="1"/>
            <a:r>
              <a:rPr lang="nl-NL" dirty="0"/>
              <a:t>EHBO koffer</a:t>
            </a:r>
          </a:p>
          <a:p>
            <a:pPr lvl="1"/>
            <a:r>
              <a:rPr lang="nl-NL" dirty="0"/>
              <a:t>Etc.</a:t>
            </a:r>
          </a:p>
          <a:p>
            <a:pPr marL="457200" lvl="1" indent="0" algn="ctr">
              <a:buNone/>
            </a:pPr>
            <a:endParaRPr lang="nl-NL" dirty="0">
              <a:hlinkClick r:id="rId2"/>
            </a:endParaRPr>
          </a:p>
          <a:p>
            <a:pPr marL="457200" lvl="1" indent="0" algn="ctr">
              <a:buNone/>
            </a:pPr>
            <a:r>
              <a:rPr lang="nl-NL" dirty="0">
                <a:hlinkClick r:id="rId2"/>
              </a:rPr>
              <a:t>Wat zijn de regels voor autovervoer en kinderen in de basisschoolleeftijd?</a:t>
            </a:r>
          </a:p>
          <a:p>
            <a:pPr marL="457200" lvl="1" indent="0" algn="ctr">
              <a:buNone/>
            </a:pPr>
            <a:r>
              <a:rPr lang="nl-NL" dirty="0">
                <a:hlinkClick r:id="rId2"/>
              </a:rPr>
              <a:t>https://www.anwb.nl/juridisch-advies/in-het-verkeer/verkeersregels/vervoer-kinderen-nederland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008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calamiteiten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44152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i="1" dirty="0"/>
              <a:t>Een calamiteit is:</a:t>
            </a:r>
          </a:p>
          <a:p>
            <a:pPr marL="0" indent="0">
              <a:buNone/>
            </a:pPr>
            <a:r>
              <a:rPr lang="nl-NL" i="1" dirty="0"/>
              <a:t>Een gebeurtenis waardoor de buitenschoolse activiteit onderbroken moet worden of helemaal niet meer door kan gaan.</a:t>
            </a:r>
          </a:p>
          <a:p>
            <a:pPr marL="0" indent="0">
              <a:buNone/>
            </a:pPr>
            <a:r>
              <a:rPr lang="nl-NL" dirty="0"/>
              <a:t>Hiervoor moeten regels in het protocol worden gezet;</a:t>
            </a:r>
          </a:p>
          <a:p>
            <a:pPr>
              <a:buFontTx/>
              <a:buChar char="-"/>
            </a:pPr>
            <a:r>
              <a:rPr lang="nl-NL" dirty="0"/>
              <a:t>Ongevallen</a:t>
            </a:r>
          </a:p>
          <a:p>
            <a:pPr>
              <a:buFontTx/>
              <a:buChar char="-"/>
            </a:pPr>
            <a:r>
              <a:rPr lang="nl-NL" dirty="0"/>
              <a:t>Familie omstandigheden</a:t>
            </a:r>
          </a:p>
          <a:p>
            <a:pPr>
              <a:buFontTx/>
              <a:buChar char="-"/>
            </a:pPr>
            <a:r>
              <a:rPr lang="nl-NL" dirty="0"/>
              <a:t>Extreme weersomstandigheden</a:t>
            </a:r>
          </a:p>
          <a:p>
            <a:pPr>
              <a:buFontTx/>
              <a:buChar char="-"/>
            </a:pPr>
            <a:r>
              <a:rPr lang="nl-NL" dirty="0"/>
              <a:t>Heimwee</a:t>
            </a:r>
          </a:p>
          <a:p>
            <a:pPr>
              <a:buFontTx/>
              <a:buChar char="-"/>
            </a:pPr>
            <a:r>
              <a:rPr lang="nl-NL" dirty="0"/>
              <a:t>Wangedrag leerlingen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l-NL" dirty="0"/>
              <a:t>School moet altijd beschikken over een aanspreekpunt en de juiste informatie. </a:t>
            </a:r>
          </a:p>
          <a:p>
            <a:r>
              <a:rPr lang="nl-NL" dirty="0"/>
              <a:t>..Dus ze moeten tijdens een buitenschoolse activiteit altijd bereikbaar zijn voor ouders!</a:t>
            </a:r>
          </a:p>
        </p:txBody>
      </p:sp>
    </p:spTree>
    <p:extLst>
      <p:ext uri="{BB962C8B-B14F-4D97-AF65-F5344CB8AC3E}">
        <p14:creationId xmlns:p14="http://schemas.microsoft.com/office/powerpoint/2010/main" val="1329717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Toezicht houden op het schoolplein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Buitenspelen is heel belangrijk voor kinderen, met name voor de lichamelijke en sociale ontwikkeling. Dit zorgt echter ook voor minder wenselijke situaties…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Afhankelijk van de leeftijd is een schoolplein wel/niet goed te overzien. Om die reden hebben de kleuters vaak een apart schoolplein of een afgebakend gedeelte.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C00000"/>
                </a:solidFill>
              </a:rPr>
              <a:t>Welke regels ken jij die op het schoolplein van je stageschool gelden?</a:t>
            </a:r>
          </a:p>
          <a:p>
            <a:pPr marL="0" indent="0">
              <a:buNone/>
            </a:pPr>
            <a:r>
              <a:rPr lang="nl-NL" dirty="0">
                <a:solidFill>
                  <a:srgbClr val="C00000"/>
                </a:solidFill>
              </a:rPr>
              <a:t>Zoek ze anders op in het Protocol!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5311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Veiligheid op het plein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Lichamelijke veiligheid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Voor de lichamelijke veiligheid heeft de overheid regels opgesteld over:</a:t>
            </a:r>
          </a:p>
          <a:p>
            <a:pPr>
              <a:buFontTx/>
              <a:buChar char="-"/>
            </a:pPr>
            <a:r>
              <a:rPr lang="nl-NL" dirty="0"/>
              <a:t>Grootte van het schoolplein</a:t>
            </a:r>
          </a:p>
          <a:p>
            <a:pPr>
              <a:buFontTx/>
              <a:buChar char="-"/>
            </a:pPr>
            <a:r>
              <a:rPr lang="nl-NL" dirty="0"/>
              <a:t>De eisen aan speeltoestellen</a:t>
            </a:r>
          </a:p>
          <a:p>
            <a:pPr>
              <a:buFontTx/>
              <a:buChar char="-"/>
            </a:pPr>
            <a:r>
              <a:rPr lang="nl-NL" dirty="0"/>
              <a:t>Het bodemmateriaal (grond)</a:t>
            </a:r>
          </a:p>
          <a:p>
            <a:pPr marL="0" indent="0">
              <a:buNone/>
            </a:pPr>
            <a:r>
              <a:rPr lang="nl-NL" dirty="0"/>
              <a:t>Voor het hekwerk zijn richtlijnen opgesteld, geen regels</a:t>
            </a:r>
          </a:p>
          <a:p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Sociale veiligheid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Om de sociale veiligheid te waarborgen worden er meestal regels opgesteld over gedrag en inrichting.</a:t>
            </a:r>
          </a:p>
          <a:p>
            <a:pPr marL="0" indent="0">
              <a:buNone/>
            </a:pPr>
            <a:r>
              <a:rPr lang="nl-NL" dirty="0"/>
              <a:t>Met inrichting wordt bedoeld dat het plein voor de toezichthouders goed overzichtelijk is.</a:t>
            </a:r>
          </a:p>
          <a:p>
            <a:pPr marL="0" indent="0">
              <a:buNone/>
            </a:pPr>
            <a:r>
              <a:rPr lang="nl-NL" dirty="0"/>
              <a:t>Speeltoestellen, bebossing en andere grote obstakels moeten het zicht niet beperken.</a:t>
            </a:r>
          </a:p>
        </p:txBody>
      </p:sp>
    </p:spTree>
    <p:extLst>
      <p:ext uri="{BB962C8B-B14F-4D97-AF65-F5344CB8AC3E}">
        <p14:creationId xmlns:p14="http://schemas.microsoft.com/office/powerpoint/2010/main" val="1844990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Jouw Rol als toezichthouder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1"/>
          </p:nvPr>
        </p:nvSpPr>
        <p:spPr>
          <a:xfrm>
            <a:off x="1257300" y="1672046"/>
            <a:ext cx="4800600" cy="4233454"/>
          </a:xfrm>
        </p:spPr>
        <p:txBody>
          <a:bodyPr/>
          <a:lstStyle/>
          <a:p>
            <a:pPr>
              <a:buFontTx/>
              <a:buChar char="-"/>
            </a:pPr>
            <a:r>
              <a:rPr lang="nl-NL" dirty="0"/>
              <a:t>Observeren</a:t>
            </a:r>
          </a:p>
          <a:p>
            <a:pPr>
              <a:buFontTx/>
              <a:buChar char="-"/>
            </a:pPr>
            <a:r>
              <a:rPr lang="nl-NL" dirty="0"/>
              <a:t>Aanspreekpunt voor kinderen</a:t>
            </a:r>
          </a:p>
          <a:p>
            <a:pPr>
              <a:buFontTx/>
              <a:buChar char="-"/>
            </a:pPr>
            <a:r>
              <a:rPr lang="nl-NL" dirty="0"/>
              <a:t>Ingrijpen als er zich een onveilige situatie voordoet of regels worden overtreden</a:t>
            </a:r>
          </a:p>
          <a:p>
            <a:pPr>
              <a:buFontTx/>
              <a:buChar char="-"/>
            </a:pPr>
            <a:r>
              <a:rPr lang="nl-NL" dirty="0"/>
              <a:t>Bemiddelen indien leerlingen er zelf niet uit komen</a:t>
            </a:r>
          </a:p>
          <a:p>
            <a:pPr>
              <a:buFontTx/>
              <a:buChar char="-"/>
            </a:pPr>
            <a:r>
              <a:rPr lang="nl-NL" dirty="0"/>
              <a:t>Eerste hulp bieden bij ongelukjes</a:t>
            </a:r>
          </a:p>
          <a:p>
            <a:pPr>
              <a:buFontTx/>
              <a:buChar char="-"/>
            </a:pPr>
            <a:r>
              <a:rPr lang="nl-NL" dirty="0"/>
              <a:t>Leerlingen op een gepaste manier de school in laten gaan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>
          <a:xfrm>
            <a:off x="6647796" y="1672046"/>
            <a:ext cx="4800600" cy="4233454"/>
          </a:xfrm>
        </p:spPr>
        <p:txBody>
          <a:bodyPr/>
          <a:lstStyle/>
          <a:p>
            <a:r>
              <a:rPr lang="nl-NL" dirty="0"/>
              <a:t>Aanvoelen wanneer je wel/niet moet ingrijpen</a:t>
            </a:r>
          </a:p>
          <a:p>
            <a:r>
              <a:rPr lang="nl-NL" dirty="0"/>
              <a:t>Zorg dat je geen politieagent wordt</a:t>
            </a:r>
          </a:p>
          <a:p>
            <a:r>
              <a:rPr lang="nl-NL" dirty="0"/>
              <a:t>Conflict oplossen</a:t>
            </a:r>
          </a:p>
        </p:txBody>
      </p:sp>
    </p:spTree>
    <p:extLst>
      <p:ext uri="{BB962C8B-B14F-4D97-AF65-F5344CB8AC3E}">
        <p14:creationId xmlns:p14="http://schemas.microsoft.com/office/powerpoint/2010/main" val="219907164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699</Words>
  <Application>Microsoft Office PowerPoint</Application>
  <PresentationFormat>Breedbeeld</PresentationFormat>
  <Paragraphs>117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Gill Sans MT</vt:lpstr>
      <vt:lpstr>Impact</vt:lpstr>
      <vt:lpstr>Trebuchet MS</vt:lpstr>
      <vt:lpstr>Badge</vt:lpstr>
      <vt:lpstr>ontwikkelingspsychologie</vt:lpstr>
      <vt:lpstr>Na deze les weet je</vt:lpstr>
      <vt:lpstr>Protocol</vt:lpstr>
      <vt:lpstr>Vervoer</vt:lpstr>
      <vt:lpstr>Vervoer </vt:lpstr>
      <vt:lpstr>calamiteiten</vt:lpstr>
      <vt:lpstr>Toezicht houden op het schoolplein</vt:lpstr>
      <vt:lpstr>Veiligheid op het plein</vt:lpstr>
      <vt:lpstr>Jouw Rol als toezichthouder</vt:lpstr>
      <vt:lpstr>Conflicten oplossen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ontwikkelingspsychologie</dc:title>
  <dc:creator>Laura Beeftink</dc:creator>
  <cp:lastModifiedBy>Laura Beeftink</cp:lastModifiedBy>
  <cp:revision>3</cp:revision>
  <dcterms:created xsi:type="dcterms:W3CDTF">2020-10-21T07:33:42Z</dcterms:created>
  <dcterms:modified xsi:type="dcterms:W3CDTF">2021-08-23T12:57:12Z</dcterms:modified>
</cp:coreProperties>
</file>